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80" r:id="rId6"/>
    <p:sldId id="281" r:id="rId7"/>
    <p:sldId id="285" r:id="rId8"/>
    <p:sldId id="286" r:id="rId9"/>
    <p:sldId id="283" r:id="rId10"/>
    <p:sldId id="288" r:id="rId11"/>
    <p:sldId id="284" r:id="rId12"/>
  </p:sldIdLst>
  <p:sldSz cx="9144000" cy="5143500" type="screen16x9"/>
  <p:notesSz cx="6858000" cy="9144000"/>
  <p:embeddedFontLst>
    <p:embeddedFont>
      <p:font typeface="Titillium Web" panose="020B0604020202020204" charset="0"/>
      <p:regular r:id="rId14"/>
      <p:bold r:id="rId15"/>
      <p:italic r:id="rId16"/>
      <p:boldItalic r:id="rId17"/>
    </p:embeddedFont>
    <p:embeddedFont>
      <p:font typeface="Dosis ExtraLight" panose="020B0604020202020204" charset="0"/>
      <p:regular r:id="rId18"/>
      <p:bold r:id="rId19"/>
    </p:embeddedFont>
    <p:embeddedFont>
      <p:font typeface="Titillium Web Light" panose="020B0604020202020204" charset="0"/>
      <p:regular r:id="rId20"/>
      <p:bold r:id="rId21"/>
      <p:italic r:id="rId22"/>
      <p:boldItalic r:id="rId23"/>
    </p:embeddedFont>
    <p:embeddedFont>
      <p:font typeface="Bookman Old Style" panose="0205060405050502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84"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09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smtClean="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NAME: </a:t>
            </a:r>
            <a:r>
              <a:rPr lang="en-US" sz="1200" dirty="0" smtClean="0">
                <a:latin typeface="Times New Roman" pitchFamily="18" charset="0"/>
                <a:cs typeface="Times New Roman" pitchFamily="18" charset="0"/>
              </a:rPr>
              <a:t>GENDER AND CULTURAL DIVERSITY IN MEDIA</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CODE:GST </a:t>
            </a:r>
            <a:r>
              <a:rPr lang="en-US" sz="1200" dirty="0" smtClean="0">
                <a:latin typeface="Times New Roman" pitchFamily="18" charset="0"/>
                <a:cs typeface="Times New Roman" pitchFamily="18" charset="0"/>
              </a:rPr>
              <a:t>05207</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DEPARTMENT  :JOURNALISM</a:t>
            </a:r>
          </a:p>
          <a:p>
            <a:pPr>
              <a:buFont typeface="Wingdings" pitchFamily="2" charset="2"/>
              <a:buChar char="v"/>
            </a:pPr>
            <a:r>
              <a:rPr lang="en-US" sz="1200" dirty="0">
                <a:latin typeface="Times New Roman" pitchFamily="18" charset="0"/>
                <a:cs typeface="Times New Roman" pitchFamily="18" charset="0"/>
              </a:rPr>
              <a:t>MODULE LEVEL:5</a:t>
            </a:r>
          </a:p>
          <a:p>
            <a:pPr>
              <a:buFont typeface="Wingdings" pitchFamily="2" charset="2"/>
              <a:buChar char="v"/>
            </a:pPr>
            <a:r>
              <a:rPr lang="en-US" sz="1200" dirty="0">
                <a:latin typeface="Times New Roman" pitchFamily="18" charset="0"/>
                <a:cs typeface="Times New Roman" pitchFamily="18" charset="0"/>
              </a:rPr>
              <a:t>MODULE SEMESTER: </a:t>
            </a:r>
            <a:r>
              <a:rPr lang="en-US" sz="1200" dirty="0" smtClean="0">
                <a:latin typeface="Times New Roman" pitchFamily="18" charset="0"/>
                <a:cs typeface="Times New Roman" pitchFamily="18" charset="0"/>
              </a:rPr>
              <a:t>II</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TUTOR’S NAME:AYUBU GAMBA</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smtClean="0">
                <a:latin typeface="Times New Roman" pitchFamily="18" charset="0"/>
                <a:cs typeface="Times New Roman" pitchFamily="18" charset="0"/>
              </a:rPr>
              <a:t>Full name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Ayubu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Gamba</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Department</a:t>
            </a:r>
            <a:r>
              <a:rPr lang="en-US" sz="1400" dirty="0" smtClean="0">
                <a:latin typeface="Times New Roman" pitchFamily="18" charset="0"/>
                <a:cs typeface="Times New Roman" pitchFamily="18" charset="0"/>
              </a:rPr>
              <a:t>: Journalism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Email Address</a:t>
            </a:r>
            <a:r>
              <a:rPr lang="en-US" sz="1400" dirty="0" smtClean="0">
                <a:latin typeface="Times New Roman" pitchFamily="18" charset="0"/>
                <a:cs typeface="Times New Roman" pitchFamily="18" charset="0"/>
              </a:rPr>
              <a:t>: agamba133@gmail.com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Phone </a:t>
            </a:r>
            <a:r>
              <a:rPr lang="en-US" sz="1400" smtClean="0">
                <a:latin typeface="Times New Roman" pitchFamily="18" charset="0"/>
                <a:cs typeface="Times New Roman" pitchFamily="18" charset="0"/>
              </a:rPr>
              <a:t>number</a:t>
            </a:r>
            <a:r>
              <a:rPr lang="en-US" sz="1400" smtClean="0">
                <a:latin typeface="Times New Roman" pitchFamily="18" charset="0"/>
                <a:cs typeface="Times New Roman" pitchFamily="18" charset="0"/>
              </a:rPr>
              <a:t>: 0718042903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739375"/>
            <a:ext cx="5530100" cy="536975"/>
          </a:xfrm>
          <a:prstGeom prst="rect">
            <a:avLst/>
          </a:prstGeom>
          <a:solidFill>
            <a:schemeClr val="accent2">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latin typeface="Times New Roman" pitchFamily="18" charset="0"/>
                <a:cs typeface="Times New Roman" pitchFamily="18" charset="0"/>
              </a:rPr>
              <a:t>THIS MODULE CONSIST OF </a:t>
            </a:r>
            <a:r>
              <a:rPr lang="en" sz="2000" dirty="0" smtClean="0">
                <a:latin typeface="Times New Roman" pitchFamily="18" charset="0"/>
                <a:cs typeface="Times New Roman" pitchFamily="18" charset="0"/>
              </a:rPr>
              <a:t>FIVE</a:t>
            </a:r>
            <a:r>
              <a:rPr lang="en" sz="2000" dirty="0" smtClean="0">
                <a:latin typeface="Times New Roman" pitchFamily="18" charset="0"/>
                <a:cs typeface="Times New Roman" pitchFamily="18" charset="0"/>
              </a:rPr>
              <a:t> (5) </a:t>
            </a:r>
            <a:r>
              <a:rPr lang="en" sz="2000" dirty="0" smtClean="0">
                <a:latin typeface="Times New Roman" pitchFamily="18" charset="0"/>
                <a:cs typeface="Times New Roman" pitchFamily="18" charset="0"/>
              </a:rPr>
              <a:t>TOPICS:</a:t>
            </a:r>
            <a:endParaRPr sz="2000" dirty="0">
              <a:latin typeface="Times New Roman" pitchFamily="18" charset="0"/>
              <a:cs typeface="Times New Roman" pitchFamily="18" charset="0"/>
            </a:endParaRPr>
          </a:p>
        </p:txBody>
      </p:sp>
      <p:sp>
        <p:nvSpPr>
          <p:cNvPr id="3842" name="Google Shape;3842;p14"/>
          <p:cNvSpPr txBox="1">
            <a:spLocks noGrp="1"/>
          </p:cNvSpPr>
          <p:nvPr>
            <p:ph type="body" idx="2"/>
          </p:nvPr>
        </p:nvSpPr>
        <p:spPr>
          <a:xfrm>
            <a:off x="4156073" y="1276350"/>
            <a:ext cx="3242400" cy="2686800"/>
          </a:xfrm>
          <a:prstGeom prst="rect">
            <a:avLst/>
          </a:prstGeom>
        </p:spPr>
        <p:txBody>
          <a:bodyPr spcFirstLastPara="1" wrap="square" lIns="91425" tIns="91425" rIns="91425" bIns="91425" anchor="t" anchorCtr="0">
            <a:noAutofit/>
          </a:bodyPr>
          <a:lstStyle/>
          <a:p>
            <a:pPr marL="171450" lvl="0" indent="-171450">
              <a:buClr>
                <a:schemeClr val="dk1"/>
              </a:buClr>
              <a:buSzPts val="1100"/>
              <a:buFont typeface="Wingdings" pitchFamily="2" charset="2"/>
              <a:buChar char="Ø"/>
            </a:pPr>
            <a:r>
              <a:rPr lang="en-US" sz="1200" b="1" dirty="0">
                <a:latin typeface="Times New Roman" pitchFamily="18" charset="0"/>
                <a:ea typeface="Titillium Web"/>
                <a:cs typeface="Times New Roman" pitchFamily="18" charset="0"/>
                <a:sym typeface="Titillium Web"/>
              </a:rPr>
              <a:t>TOPIC </a:t>
            </a:r>
            <a:r>
              <a:rPr lang="en-US" sz="1200" b="1" dirty="0" smtClean="0">
                <a:latin typeface="Times New Roman" pitchFamily="18" charset="0"/>
                <a:ea typeface="Titillium Web"/>
                <a:cs typeface="Times New Roman" pitchFamily="18" charset="0"/>
                <a:sym typeface="Titillium Web"/>
              </a:rPr>
              <a:t>4</a:t>
            </a:r>
            <a:endParaRPr lang="en-US" sz="1200" b="1" dirty="0">
              <a:latin typeface="Times New Roman" pitchFamily="18" charset="0"/>
              <a:ea typeface="Titillium Web"/>
              <a:cs typeface="Times New Roman" pitchFamily="18" charset="0"/>
              <a:sym typeface="Titillium Web"/>
            </a:endParaRPr>
          </a:p>
          <a:p>
            <a:pPr marL="0" lvl="0" indent="0">
              <a:buClr>
                <a:schemeClr val="dk1"/>
              </a:buClr>
              <a:buSzPts val="1100"/>
              <a:buNone/>
            </a:pPr>
            <a:r>
              <a:rPr lang="en-US" sz="1200" dirty="0" smtClean="0">
                <a:latin typeface="Times New Roman" pitchFamily="18" charset="0"/>
                <a:cs typeface="Times New Roman" pitchFamily="18" charset="0"/>
              </a:rPr>
              <a:t>Assess gender mainstreaming efforts in news reporting and media management</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marL="171450" lvl="0" indent="-171450">
              <a:buClr>
                <a:schemeClr val="dk1"/>
              </a:buClr>
              <a:buSzPts val="1100"/>
              <a:buFont typeface="Wingdings" pitchFamily="2" charset="2"/>
              <a:buChar char="Ø"/>
            </a:pPr>
            <a:r>
              <a:rPr lang="en-US" sz="1200" b="1" dirty="0">
                <a:latin typeface="Times New Roman" pitchFamily="18" charset="0"/>
                <a:cs typeface="Times New Roman" pitchFamily="18" charset="0"/>
              </a:rPr>
              <a:t>TOPIC </a:t>
            </a:r>
            <a:r>
              <a:rPr lang="en-US" sz="1200" b="1" dirty="0" smtClean="0">
                <a:latin typeface="Times New Roman" pitchFamily="18" charset="0"/>
                <a:cs typeface="Times New Roman" pitchFamily="18" charset="0"/>
              </a:rPr>
              <a:t>5</a:t>
            </a:r>
            <a:endParaRPr lang="en-US" sz="1200" b="1" dirty="0">
              <a:latin typeface="Times New Roman" pitchFamily="18" charset="0"/>
              <a:cs typeface="Times New Roman" pitchFamily="18" charset="0"/>
            </a:endParaRPr>
          </a:p>
          <a:p>
            <a:pPr marL="0" lvl="0" indent="0">
              <a:buClr>
                <a:schemeClr val="dk1"/>
              </a:buClr>
              <a:buSzPts val="1100"/>
              <a:buNone/>
            </a:pPr>
            <a:r>
              <a:rPr lang="en-US" sz="1200" dirty="0" smtClean="0">
                <a:latin typeface="Times New Roman" pitchFamily="18" charset="0"/>
                <a:cs typeface="Times New Roman" pitchFamily="18" charset="0"/>
              </a:rPr>
              <a:t>Demonstrate organizational protocols in different context</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endParaRPr sz="1200" b="1" dirty="0"/>
          </a:p>
        </p:txBody>
      </p:sp>
      <p:sp>
        <p:nvSpPr>
          <p:cNvPr id="3843" name="Google Shape;3843;p14"/>
          <p:cNvSpPr txBox="1">
            <a:spLocks noGrp="1"/>
          </p:cNvSpPr>
          <p:nvPr>
            <p:ph type="body" idx="1"/>
          </p:nvPr>
        </p:nvSpPr>
        <p:spPr>
          <a:xfrm>
            <a:off x="718300" y="1352550"/>
            <a:ext cx="3242400" cy="2610600"/>
          </a:xfrm>
          <a:prstGeom prst="rect">
            <a:avLst/>
          </a:prstGeom>
        </p:spPr>
        <p:txBody>
          <a:bodyPr spcFirstLastPara="1" wrap="square" lIns="91425" tIns="91425" rIns="91425" bIns="91425" anchor="t" anchorCtr="0">
            <a:noAutofit/>
          </a:bodyPr>
          <a:lstStyle/>
          <a:p>
            <a:pPr marL="171450" lvl="0" indent="-171450" algn="l" rtl="0">
              <a:spcBef>
                <a:spcPts val="600"/>
              </a:spcBef>
              <a:spcAft>
                <a:spcPts val="0"/>
              </a:spcAft>
              <a:buClr>
                <a:schemeClr val="dk1"/>
              </a:buClr>
              <a:buSzPts val="1100"/>
              <a:buFont typeface="Wingdings" pitchFamily="2" charset="2"/>
              <a:buChar char="Ø"/>
            </a:pPr>
            <a:r>
              <a:rPr lang="en-US" sz="1200" b="1" dirty="0" smtClean="0">
                <a:latin typeface="Times New Roman" pitchFamily="18" charset="0"/>
                <a:ea typeface="Titillium Web"/>
                <a:cs typeface="Times New Roman" pitchFamily="18" charset="0"/>
                <a:sym typeface="Titillium Web"/>
              </a:rPr>
              <a:t>TOPIC 1</a:t>
            </a:r>
            <a:endParaRPr sz="1200" b="1" dirty="0">
              <a:latin typeface="Times New Roman" pitchFamily="18" charset="0"/>
              <a:ea typeface="Titillium Web"/>
              <a:cs typeface="Times New Roman" pitchFamily="18" charset="0"/>
              <a:sym typeface="Titillium Web"/>
            </a:endParaRPr>
          </a:p>
          <a:p>
            <a:pPr marL="0" lvl="0" indent="0" algn="l" rtl="0">
              <a:spcBef>
                <a:spcPts val="600"/>
              </a:spcBef>
              <a:spcAft>
                <a:spcPts val="0"/>
              </a:spcAft>
              <a:buClr>
                <a:schemeClr val="dk1"/>
              </a:buClr>
              <a:buSzPts val="1100"/>
              <a:buFont typeface="Arial"/>
              <a:buNone/>
            </a:pPr>
            <a:r>
              <a:rPr lang="en" sz="1200" dirty="0" smtClean="0">
                <a:latin typeface="Times New Roman" pitchFamily="18" charset="0"/>
                <a:cs typeface="Times New Roman" pitchFamily="18" charset="0"/>
              </a:rPr>
              <a:t>The processes of social construction of  gender in the society</a:t>
            </a:r>
            <a:r>
              <a:rPr lang="en" sz="1200" dirty="0" smtClean="0">
                <a:latin typeface="Times New Roman" pitchFamily="18" charset="0"/>
                <a:cs typeface="Times New Roman" pitchFamily="18" charset="0"/>
              </a:rPr>
              <a:t>.</a:t>
            </a:r>
            <a:endParaRPr lang="en" sz="1200" dirty="0" smtClean="0">
              <a:latin typeface="Times New Roman" pitchFamily="18" charset="0"/>
              <a:cs typeface="Times New Roman" pitchFamily="18" charset="0"/>
            </a:endParaRP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2</a:t>
            </a:r>
            <a:endParaRPr sz="1200" b="1"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r>
              <a:rPr lang="en-US" sz="1200" dirty="0" smtClean="0">
                <a:latin typeface="Times New Roman" pitchFamily="18" charset="0"/>
                <a:cs typeface="Times New Roman" pitchFamily="18" charset="0"/>
              </a:rPr>
              <a:t>T</a:t>
            </a:r>
            <a:r>
              <a:rPr lang="en" sz="1200" dirty="0" smtClean="0">
                <a:latin typeface="Times New Roman" pitchFamily="18" charset="0"/>
                <a:cs typeface="Times New Roman" pitchFamily="18" charset="0"/>
              </a:rPr>
              <a:t>he concepts of cultural diversity in relation to journalism practices</a:t>
            </a:r>
            <a:r>
              <a:rPr lang="en" sz="1200" dirty="0" smtClean="0">
                <a:latin typeface="Times New Roman" pitchFamily="18" charset="0"/>
                <a:cs typeface="Times New Roman" pitchFamily="18" charset="0"/>
              </a:rPr>
              <a:t>.</a:t>
            </a:r>
            <a:endParaRPr lang="en" sz="1200" dirty="0" smtClean="0">
              <a:latin typeface="Times New Roman" pitchFamily="18" charset="0"/>
              <a:cs typeface="Times New Roman" pitchFamily="18" charset="0"/>
            </a:endParaRP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3</a:t>
            </a:r>
            <a:endParaRPr sz="1200" b="1"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r>
              <a:rPr lang="en-US" sz="1200" dirty="0" smtClean="0">
                <a:latin typeface="Times New Roman" pitchFamily="18" charset="0"/>
                <a:ea typeface="Titillium Web"/>
                <a:cs typeface="Times New Roman" pitchFamily="18" charset="0"/>
                <a:sym typeface="Titillium Web"/>
              </a:rPr>
              <a:t>D</a:t>
            </a:r>
            <a:r>
              <a:rPr lang="en" sz="1200" dirty="0" smtClean="0">
                <a:latin typeface="Times New Roman" pitchFamily="18" charset="0"/>
                <a:ea typeface="Titillium Web"/>
                <a:cs typeface="Times New Roman" pitchFamily="18" charset="0"/>
                <a:sym typeface="Titillium Web"/>
              </a:rPr>
              <a:t>emonstrate knowlegde of gender issues in society</a:t>
            </a:r>
            <a:r>
              <a:rPr lang="en" sz="1200" dirty="0" smtClean="0">
                <a:latin typeface="Times New Roman" pitchFamily="18" charset="0"/>
                <a:ea typeface="Titillium Web"/>
                <a:cs typeface="Times New Roman" pitchFamily="18" charset="0"/>
                <a:sym typeface="Titillium Web"/>
              </a:rPr>
              <a:t>.</a:t>
            </a:r>
            <a:endParaRPr dirty="0">
              <a:latin typeface="Times New Roman" pitchFamily="18" charset="0"/>
              <a:ea typeface="Titillium Web"/>
              <a:cs typeface="Times New Roman" pitchFamily="18" charset="0"/>
              <a:sym typeface="Titillium Web"/>
            </a:endParaRPr>
          </a:p>
        </p:txBody>
      </p:sp>
      <p:sp>
        <p:nvSpPr>
          <p:cNvPr id="3844" name="Google Shape;3844;p14"/>
          <p:cNvSpPr txBox="1">
            <a:spLocks noGrp="1"/>
          </p:cNvSpPr>
          <p:nvPr>
            <p:ph type="body" idx="2"/>
          </p:nvPr>
        </p:nvSpPr>
        <p:spPr>
          <a:xfrm>
            <a:off x="718300" y="3905925"/>
            <a:ext cx="6761100" cy="114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rgbClr val="0B87A1"/>
              </a:solidFill>
            </a:endParaRPr>
          </a:p>
          <a:p>
            <a:pPr marL="0" lvl="0" indent="0" algn="l" rtl="0">
              <a:spcBef>
                <a:spcPts val="1000"/>
              </a:spcBef>
              <a:spcAft>
                <a:spcPts val="1000"/>
              </a:spcAft>
              <a:buNone/>
            </a:pPr>
            <a:endParaRPr sz="1200" dirty="0">
              <a:solidFill>
                <a:srgbClr val="0B87A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41"/>
                                        </p:tgtEl>
                                        <p:attrNameLst>
                                          <p:attrName>style.visibility</p:attrName>
                                        </p:attrNameLst>
                                      </p:cBhvr>
                                      <p:to>
                                        <p:strVal val="visible"/>
                                      </p:to>
                                    </p:set>
                                    <p:animEffect transition="in" filter="fade">
                                      <p:cBhvr>
                                        <p:cTn id="7" dur="1000"/>
                                        <p:tgtEl>
                                          <p:spTgt spid="3841"/>
                                        </p:tgtEl>
                                      </p:cBhvr>
                                    </p:animEffect>
                                    <p:anim calcmode="lin" valueType="num">
                                      <p:cBhvr>
                                        <p:cTn id="8" dur="1000" fill="hold"/>
                                        <p:tgtEl>
                                          <p:spTgt spid="3841"/>
                                        </p:tgtEl>
                                        <p:attrNameLst>
                                          <p:attrName>ppt_x</p:attrName>
                                        </p:attrNameLst>
                                      </p:cBhvr>
                                      <p:tavLst>
                                        <p:tav tm="0">
                                          <p:val>
                                            <p:strVal val="#ppt_x"/>
                                          </p:val>
                                        </p:tav>
                                        <p:tav tm="100000">
                                          <p:val>
                                            <p:strVal val="#ppt_x"/>
                                          </p:val>
                                        </p:tav>
                                      </p:tavLst>
                                    </p:anim>
                                    <p:anim calcmode="lin" valueType="num">
                                      <p:cBhvr>
                                        <p:cTn id="9" dur="1000" fill="hold"/>
                                        <p:tgtEl>
                                          <p:spTgt spid="38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843">
                                            <p:txEl>
                                              <p:pRg st="0" end="0"/>
                                            </p:txEl>
                                          </p:spTgt>
                                        </p:tgtEl>
                                        <p:attrNameLst>
                                          <p:attrName>style.visibility</p:attrName>
                                        </p:attrNameLst>
                                      </p:cBhvr>
                                      <p:to>
                                        <p:strVal val="visible"/>
                                      </p:to>
                                    </p:set>
                                    <p:animEffect transition="in" filter="barn(inVertical)">
                                      <p:cBhvr>
                                        <p:cTn id="14" dur="500"/>
                                        <p:tgtEl>
                                          <p:spTgt spid="38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843">
                                            <p:txEl>
                                              <p:pRg st="2" end="2"/>
                                            </p:txEl>
                                          </p:spTgt>
                                        </p:tgtEl>
                                        <p:attrNameLst>
                                          <p:attrName>style.visibility</p:attrName>
                                        </p:attrNameLst>
                                      </p:cBhvr>
                                      <p:to>
                                        <p:strVal val="visible"/>
                                      </p:to>
                                    </p:set>
                                    <p:animEffect transition="in" filter="barn(inVertical)">
                                      <p:cBhvr>
                                        <p:cTn id="19" dur="500"/>
                                        <p:tgtEl>
                                          <p:spTgt spid="38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843">
                                            <p:txEl>
                                              <p:pRg st="4" end="4"/>
                                            </p:txEl>
                                          </p:spTgt>
                                        </p:tgtEl>
                                        <p:attrNameLst>
                                          <p:attrName>style.visibility</p:attrName>
                                        </p:attrNameLst>
                                      </p:cBhvr>
                                      <p:to>
                                        <p:strVal val="visible"/>
                                      </p:to>
                                    </p:set>
                                    <p:animEffect transition="in" filter="barn(inVertical)">
                                      <p:cBhvr>
                                        <p:cTn id="24" dur="500"/>
                                        <p:tgtEl>
                                          <p:spTgt spid="384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42">
                                            <p:txEl>
                                              <p:pRg st="0" end="0"/>
                                            </p:txEl>
                                          </p:spTgt>
                                        </p:tgtEl>
                                        <p:attrNameLst>
                                          <p:attrName>style.visibility</p:attrName>
                                        </p:attrNameLst>
                                      </p:cBhvr>
                                      <p:to>
                                        <p:strVal val="visible"/>
                                      </p:to>
                                    </p:set>
                                    <p:animEffect transition="in" filter="barn(inVertical)">
                                      <p:cBhvr>
                                        <p:cTn id="29" dur="500"/>
                                        <p:tgtEl>
                                          <p:spTgt spid="384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842">
                                            <p:txEl>
                                              <p:pRg st="2" end="2"/>
                                            </p:txEl>
                                          </p:spTgt>
                                        </p:tgtEl>
                                        <p:attrNameLst>
                                          <p:attrName>style.visibility</p:attrName>
                                        </p:attrNameLst>
                                      </p:cBhvr>
                                      <p:to>
                                        <p:strVal val="visible"/>
                                      </p:to>
                                    </p:set>
                                    <p:animEffect transition="in" filter="barn(inVertical)">
                                      <p:cBhvr>
                                        <p:cTn id="34" dur="500"/>
                                        <p:tgtEl>
                                          <p:spTgt spid="3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a:t>
            </a:r>
            <a:r>
              <a:rPr lang="en-US" sz="1800" dirty="0" smtClean="0">
                <a:latin typeface="Times New Roman" pitchFamily="18" charset="0"/>
                <a:cs typeface="Times New Roman" pitchFamily="18" charset="0"/>
              </a:rPr>
              <a:t>1:Processes of Gender construction</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3124200" y="895350"/>
            <a:ext cx="4876800" cy="38100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is </a:t>
            </a:r>
            <a:r>
              <a:rPr lang="en-US" sz="1400" b="1" dirty="0" smtClean="0">
                <a:latin typeface="Times New Roman" pitchFamily="18" charset="0"/>
                <a:ea typeface="Titillium Web"/>
                <a:cs typeface="Times New Roman" pitchFamily="18" charset="0"/>
                <a:sym typeface="Titillium Web"/>
              </a:rPr>
              <a:t>gender</a:t>
            </a:r>
            <a:r>
              <a:rPr lang="en-US" sz="1400" b="1" dirty="0" smtClean="0">
                <a:latin typeface="Times New Roman" pitchFamily="18" charset="0"/>
                <a:ea typeface="Titillium Web"/>
                <a:cs typeface="Times New Roman" pitchFamily="18" charset="0"/>
                <a:sym typeface="Titillium Web"/>
              </a:rPr>
              <a:t>?</a:t>
            </a:r>
            <a:endParaRPr lang="en-US" sz="1400" b="1" dirty="0">
              <a:latin typeface="Times New Roman" pitchFamily="18" charset="0"/>
              <a:ea typeface="Titillium Web"/>
              <a:cs typeface="Times New Roman" pitchFamily="18" charset="0"/>
              <a:sym typeface="Titillium Web"/>
            </a:endParaRPr>
          </a:p>
          <a:p>
            <a:pPr marL="285750" indent="-285750">
              <a:buFont typeface="Wingdings" pitchFamily="2" charset="2"/>
              <a:buChar char="Ø"/>
            </a:pPr>
            <a:r>
              <a:rPr lang="en-US" sz="1200" dirty="0">
                <a:latin typeface="Bookman Old Style" panose="02050604050505020204" pitchFamily="18" charset="0"/>
              </a:rPr>
              <a:t>refers to the economic, social, political, and cultural attributes and opportunities associated with being women and men. The social definitions of what it means to be a woman or a man vary among cultures and change over time. Gender is a sociocultural expression of particular characteristics and roles that are associated with certain groups of people with reference to their sex and sexuality</a:t>
            </a:r>
            <a:r>
              <a:rPr lang="en-US" sz="1400" dirty="0"/>
              <a:t>.</a:t>
            </a:r>
            <a:r>
              <a:rPr lang="en-US" sz="1400" b="1" dirty="0"/>
              <a:t> </a:t>
            </a:r>
            <a:endParaRPr lang="en-US" sz="1400" dirty="0"/>
          </a:p>
          <a:p>
            <a:pPr marL="285750" indent="-285750">
              <a:buFont typeface="Wingdings" pitchFamily="2" charset="2"/>
              <a:buChar char="Ø"/>
            </a:pPr>
            <a:r>
              <a:rPr lang="en-US" sz="1200" dirty="0">
                <a:latin typeface="Bookman Old Style" panose="02050604050505020204" pitchFamily="18" charset="0"/>
              </a:rPr>
              <a:t>Gender is used as a means of describing the distinction between the biological sex and socialized aspects of femininity and masculinity. According to West and Zimmerman, is not a personal trait; it is "an emergent feature of social situations: both as an outcome of and a rationale for various social arrangements, and as a means of legitimating one of the most fundamental divisions of society</a:t>
            </a:r>
            <a:r>
              <a:rPr lang="en-US" sz="1200" dirty="0" smtClean="0">
                <a:latin typeface="Bookman Old Style" panose="02050604050505020204" pitchFamily="18" charset="0"/>
              </a:rPr>
              <a:t>.“ or</a:t>
            </a:r>
            <a:endParaRPr lang="en-US" sz="1200" dirty="0">
              <a:latin typeface="Bookman Old Style" panose="02050604050505020204" pitchFamily="18" charset="0"/>
            </a:endParaRPr>
          </a:p>
          <a:p>
            <a:pPr marL="285750" lvl="0" indent="-285750" algn="l" rtl="0">
              <a:spcBef>
                <a:spcPts val="600"/>
              </a:spcBef>
              <a:spcAft>
                <a:spcPts val="0"/>
              </a:spcAft>
              <a:buFont typeface="Wingdings" pitchFamily="2" charset="2"/>
              <a:buChar char="Ø"/>
            </a:pPr>
            <a:endParaRPr lang="en-US" sz="1400" b="1" dirty="0">
              <a:latin typeface="Times New Roman" pitchFamily="18" charset="0"/>
              <a:ea typeface="Titillium Web"/>
              <a:cs typeface="Times New Roman" pitchFamily="18" charset="0"/>
              <a:sym typeface="Titillium Web"/>
            </a:endParaRPr>
          </a:p>
        </p:txBody>
      </p:sp>
      <p:pic>
        <p:nvPicPr>
          <p:cNvPr id="3852" name="Google Shape;3852;p15" descr="photo-1434030216411-0b793f4b4173.jpg"/>
          <p:cNvPicPr preferRelativeResize="0"/>
          <p:nvPr/>
        </p:nvPicPr>
        <p:blipFill rotWithShape="1">
          <a:blip r:embed="rId3">
            <a:alphaModFix/>
          </a:blip>
          <a:srcRect l="23367" r="21417"/>
          <a:stretch/>
        </p:blipFill>
        <p:spPr>
          <a:xfrm>
            <a:off x="0" y="0"/>
            <a:ext cx="2840000" cy="5143500"/>
          </a:xfrm>
          <a:prstGeom prst="rect">
            <a:avLst/>
          </a:prstGeom>
          <a:noFill/>
          <a:ln>
            <a:noFill/>
          </a:ln>
        </p:spPr>
      </p:pic>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52"/>
                                        </p:tgtEl>
                                        <p:attrNameLst>
                                          <p:attrName>style.visibility</p:attrName>
                                        </p:attrNameLst>
                                      </p:cBhvr>
                                      <p:to>
                                        <p:strVal val="visible"/>
                                      </p:to>
                                    </p:set>
                                    <p:animEffect transition="in" filter="wheel(1)">
                                      <p:cBhvr>
                                        <p:cTn id="12" dur="2000"/>
                                        <p:tgtEl>
                                          <p:spTgt spid="385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851">
                                            <p:txEl>
                                              <p:pRg st="0" end="0"/>
                                            </p:txEl>
                                          </p:spTgt>
                                        </p:tgtEl>
                                        <p:attrNameLst>
                                          <p:attrName>style.visibility</p:attrName>
                                        </p:attrNameLst>
                                      </p:cBhvr>
                                      <p:to>
                                        <p:strVal val="visible"/>
                                      </p:to>
                                    </p:set>
                                    <p:animEffect transition="in" filter="fade">
                                      <p:cBhvr>
                                        <p:cTn id="17" dur="2000"/>
                                        <p:tgtEl>
                                          <p:spTgt spid="3851">
                                            <p:txEl>
                                              <p:pRg st="0" end="0"/>
                                            </p:txEl>
                                          </p:spTgt>
                                        </p:tgtEl>
                                      </p:cBhvr>
                                    </p:animEffect>
                                    <p:anim calcmode="lin" valueType="num">
                                      <p:cBhvr>
                                        <p:cTn id="18"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851">
                                            <p:txEl>
                                              <p:pRg st="1" end="1"/>
                                            </p:txEl>
                                          </p:spTgt>
                                        </p:tgtEl>
                                        <p:attrNameLst>
                                          <p:attrName>style.visibility</p:attrName>
                                        </p:attrNameLst>
                                      </p:cBhvr>
                                      <p:to>
                                        <p:strVal val="visible"/>
                                      </p:to>
                                    </p:set>
                                    <p:animEffect transition="in" filter="fade">
                                      <p:cBhvr>
                                        <p:cTn id="24" dur="2000"/>
                                        <p:tgtEl>
                                          <p:spTgt spid="3851">
                                            <p:txEl>
                                              <p:pRg st="1" end="1"/>
                                            </p:txEl>
                                          </p:spTgt>
                                        </p:tgtEl>
                                      </p:cBhvr>
                                    </p:animEffect>
                                    <p:anim calcmode="lin" valueType="num">
                                      <p:cBhvr>
                                        <p:cTn id="25"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851">
                                            <p:txEl>
                                              <p:pRg st="2" end="2"/>
                                            </p:txEl>
                                          </p:spTgt>
                                        </p:tgtEl>
                                        <p:attrNameLst>
                                          <p:attrName>style.visibility</p:attrName>
                                        </p:attrNameLst>
                                      </p:cBhvr>
                                      <p:to>
                                        <p:strVal val="visible"/>
                                      </p:to>
                                    </p:set>
                                    <p:animEffect transition="in" filter="fade">
                                      <p:cBhvr>
                                        <p:cTn id="31" dur="2000"/>
                                        <p:tgtEl>
                                          <p:spTgt spid="3851">
                                            <p:txEl>
                                              <p:pRg st="2" end="2"/>
                                            </p:txEl>
                                          </p:spTgt>
                                        </p:tgtEl>
                                      </p:cBhvr>
                                    </p:animEffect>
                                    <p:anim calcmode="lin" valueType="num">
                                      <p:cBhvr>
                                        <p:cTn id="32"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3859" name="Google Shape;3859;p16"/>
          <p:cNvSpPr txBox="1">
            <a:spLocks noGrp="1"/>
          </p:cNvSpPr>
          <p:nvPr>
            <p:ph type="subTitle" idx="1"/>
          </p:nvPr>
        </p:nvSpPr>
        <p:spPr>
          <a:xfrm>
            <a:off x="685800" y="590550"/>
            <a:ext cx="6019800" cy="4038599"/>
          </a:xfrm>
          <a:prstGeom prst="rect">
            <a:avLst/>
          </a:prstGeom>
        </p:spPr>
        <p:txBody>
          <a:bodyPr spcFirstLastPara="1" wrap="square" lIns="91425" tIns="91425" rIns="91425" bIns="91425" anchor="t" anchorCtr="0">
            <a:noAutofit/>
          </a:bodyPr>
          <a:lstStyle/>
          <a:p>
            <a:pPr marL="285750" indent="-285750">
              <a:buFont typeface="Wingdings" pitchFamily="2" charset="2"/>
              <a:buChar char="ü"/>
            </a:pPr>
            <a:r>
              <a:rPr lang="en-US" sz="1200" dirty="0">
                <a:solidFill>
                  <a:schemeClr val="tx1"/>
                </a:solidFill>
                <a:latin typeface="Bookman Old Style" panose="02050604050505020204" pitchFamily="18" charset="0"/>
              </a:rPr>
              <a:t>Gender is the state of being male or female (typically used with reference to social and cultural differences rather than biological ones).</a:t>
            </a:r>
            <a:r>
              <a:rPr lang="en-US" sz="1600" dirty="0"/>
              <a:t> </a:t>
            </a:r>
            <a:endParaRPr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Categories of Gender</a:t>
            </a:r>
            <a:endParaRPr sz="1800" dirty="0">
              <a:latin typeface="Times New Roman" pitchFamily="18" charset="0"/>
              <a:cs typeface="Times New Roman" pitchFamily="18" charset="0"/>
            </a:endParaRPr>
          </a:p>
        </p:txBody>
      </p:sp>
      <p:sp>
        <p:nvSpPr>
          <p:cNvPr id="7" name="Google Shape;3851;p15"/>
          <p:cNvSpPr txBox="1">
            <a:spLocks noGrp="1"/>
          </p:cNvSpPr>
          <p:nvPr>
            <p:ph type="subTitle" idx="4294967295"/>
          </p:nvPr>
        </p:nvSpPr>
        <p:spPr>
          <a:xfrm>
            <a:off x="2590800" y="895350"/>
            <a:ext cx="5029199" cy="3560973"/>
          </a:xfrm>
          <a:prstGeom prst="rect">
            <a:avLst/>
          </a:prstGeom>
        </p:spPr>
        <p:txBody>
          <a:bodyPr spcFirstLastPara="1" wrap="square" lIns="91425" tIns="91425" rIns="91425" bIns="91425" anchor="t" anchorCtr="0">
            <a:noAutofit/>
          </a:bodyPr>
          <a:lstStyle/>
          <a:p>
            <a:r>
              <a:rPr lang="en-US" sz="1200" b="1" dirty="0">
                <a:latin typeface="Bookman Old Style" panose="02050604050505020204" pitchFamily="18" charset="0"/>
              </a:rPr>
              <a:t>Gender Analysis</a:t>
            </a:r>
            <a:r>
              <a:rPr lang="en-US" sz="1200" dirty="0">
                <a:latin typeface="Bookman Old Style" panose="02050604050505020204" pitchFamily="18" charset="0"/>
              </a:rPr>
              <a:t> is a methodology that both:</a:t>
            </a:r>
          </a:p>
          <a:p>
            <a:pPr lvl="0"/>
            <a:r>
              <a:rPr lang="en-US" sz="1200" dirty="0">
                <a:latin typeface="Bookman Old Style" panose="02050604050505020204" pitchFamily="18" charset="0"/>
              </a:rPr>
              <a:t>Describes existing gender relations in a particular environment, ranging from within households or firms to a larger scale of community, ethnic group, or nation. It involves collecting and analyzing sex-disaggregated data and other qualitative and quantitative information.</a:t>
            </a:r>
          </a:p>
          <a:p>
            <a:pPr lvl="0"/>
            <a:r>
              <a:rPr lang="en-US" sz="1200" dirty="0">
                <a:latin typeface="Bookman Old Style" panose="02050604050505020204" pitchFamily="18" charset="0"/>
              </a:rPr>
              <a:t>Organizes and interprets, in a systematic way, information about gender relations to make clear the importance of gender differences for achieving development objectives</a:t>
            </a:r>
            <a:r>
              <a:rPr lang="en-US" sz="1400" dirty="0"/>
              <a:t>.</a:t>
            </a:r>
          </a:p>
          <a:p>
            <a:pPr marL="285750" lvl="0" indent="-285750">
              <a:buFont typeface="Wingdings" pitchFamily="2" charset="2"/>
              <a:buChar char="Ø"/>
            </a:pPr>
            <a:r>
              <a:rPr lang="en-US" sz="1200" b="1" dirty="0">
                <a:latin typeface="Bookman Old Style" panose="02050604050505020204" pitchFamily="18" charset="0"/>
              </a:rPr>
              <a:t>Gender Assessment</a:t>
            </a:r>
            <a:r>
              <a:rPr lang="en-US" sz="1200" dirty="0">
                <a:latin typeface="Bookman Old Style" panose="02050604050505020204" pitchFamily="18" charset="0"/>
              </a:rPr>
              <a:t> examines how a program or project addresses and responds to gender disparities and inequalities through its </a:t>
            </a:r>
            <a:r>
              <a:rPr lang="en-US" sz="1200" dirty="0" smtClean="0">
                <a:latin typeface="Bookman Old Style" panose="02050604050505020204" pitchFamily="18" charset="0"/>
              </a:rPr>
              <a:t>objectives</a:t>
            </a:r>
            <a:r>
              <a:rPr lang="en-US" sz="1200" dirty="0">
                <a:latin typeface="Bookman Old Style" panose="02050604050505020204" pitchFamily="18" charset="0"/>
              </a:rPr>
              <a:t>, activities, and policies. </a:t>
            </a:r>
            <a:endParaRPr lang="en-US" sz="1200" dirty="0" smtClean="0">
              <a:latin typeface="Bookman Old Style" panose="02050604050505020204" pitchFamily="18" charset="0"/>
            </a:endParaRPr>
          </a:p>
          <a:p>
            <a:pPr marL="285750" indent="-285750">
              <a:buFont typeface="Wingdings" pitchFamily="2" charset="2"/>
              <a:buChar char="Ø"/>
            </a:pPr>
            <a:r>
              <a:rPr lang="en-US" sz="1200" b="1" dirty="0">
                <a:latin typeface="Bookman Old Style" panose="02050604050505020204" pitchFamily="18" charset="0"/>
              </a:rPr>
              <a:t>Gender Equity</a:t>
            </a:r>
            <a:r>
              <a:rPr lang="en-US" sz="1200" dirty="0">
                <a:latin typeface="Bookman Old Style" panose="02050604050505020204" pitchFamily="18" charset="0"/>
              </a:rPr>
              <a:t> is the process of being fair to women and men. To ensure fairness, measures must be taken to compensate for historical and social disadvantages that prevent women and men from operating on a level playing field.</a:t>
            </a:r>
          </a:p>
          <a:p>
            <a:pPr marL="285750" lvl="0" indent="-285750">
              <a:buFont typeface="Wingdings" pitchFamily="2" charset="2"/>
              <a:buChar char="Ø"/>
            </a:pPr>
            <a:endParaRPr lang="en-US" sz="1200" b="1" dirty="0" smtClean="0">
              <a:latin typeface="Bookman Old Style" panose="02050604050505020204" pitchFamily="18" charset="0"/>
              <a:ea typeface="Titillium Web"/>
              <a:cs typeface="Times New Roman" pitchFamily="18" charset="0"/>
              <a:sym typeface="Titillium Web"/>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23812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anim calcmode="lin" valueType="num">
                                      <p:cBhvr>
                                        <p:cTn id="27"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anim calcmode="lin" valueType="num">
                                      <p:cBhvr>
                                        <p:cTn id="34"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2000"/>
                                        <p:tgtEl>
                                          <p:spTgt spid="7">
                                            <p:txEl>
                                              <p:pRg st="4" end="4"/>
                                            </p:txEl>
                                          </p:spTgt>
                                        </p:tgtEl>
                                      </p:cBhvr>
                                    </p:animEffect>
                                    <p:anim calcmode="lin" valueType="num">
                                      <p:cBhvr>
                                        <p:cTn id="41"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idx="4294967295"/>
          </p:nvPr>
        </p:nvSpPr>
        <p:spPr>
          <a:xfrm>
            <a:off x="228600" y="57150"/>
            <a:ext cx="6400799" cy="457200"/>
          </a:xfrm>
          <a:prstGeom prst="rect">
            <a:avLst/>
          </a:prstGeom>
        </p:spPr>
        <p:txBody>
          <a:bodyPr spcFirstLastPara="1" wrap="square" lIns="91425" tIns="91425" rIns="91425" bIns="91425" anchor="b" anchorCtr="0">
            <a:noAutofit/>
          </a:bodyPr>
          <a:lstStyle/>
          <a:p>
            <a:pPr lvl="0"/>
            <a:r>
              <a:rPr lang="en-US" sz="1800" dirty="0">
                <a:latin typeface="Times New Roman" pitchFamily="18" charset="0"/>
                <a:cs typeface="Times New Roman" pitchFamily="18" charset="0"/>
              </a:rPr>
              <a:t>Continued…</a:t>
            </a:r>
            <a:endParaRPr sz="1800" dirty="0">
              <a:latin typeface="Times New Roman" pitchFamily="18" charset="0"/>
              <a:cs typeface="Times New Roman" pitchFamily="18" charset="0"/>
            </a:endParaRPr>
          </a:p>
        </p:txBody>
      </p:sp>
      <p:sp>
        <p:nvSpPr>
          <p:cNvPr id="15" name="Google Shape;3851;p15"/>
          <p:cNvSpPr txBox="1">
            <a:spLocks noGrp="1"/>
          </p:cNvSpPr>
          <p:nvPr>
            <p:ph type="subTitle" idx="4294967295"/>
          </p:nvPr>
        </p:nvSpPr>
        <p:spPr>
          <a:xfrm>
            <a:off x="228600" y="514350"/>
            <a:ext cx="6705600" cy="4343400"/>
          </a:xfrm>
          <a:prstGeom prst="rect">
            <a:avLst/>
          </a:prstGeom>
        </p:spPr>
        <p:txBody>
          <a:bodyPr spcFirstLastPara="1" wrap="square" lIns="91425" tIns="91425" rIns="91425" bIns="91425" anchor="t" anchorCtr="0">
            <a:noAutofit/>
          </a:bodyPr>
          <a:lstStyle/>
          <a:p>
            <a:r>
              <a:rPr lang="en-US" sz="1200" b="1" dirty="0">
                <a:latin typeface="Bookman Old Style" panose="02050604050505020204" pitchFamily="18" charset="0"/>
              </a:rPr>
              <a:t>Gender Equality</a:t>
            </a:r>
            <a:r>
              <a:rPr lang="en-US" sz="1200" dirty="0">
                <a:latin typeface="Bookman Old Style" panose="02050604050505020204" pitchFamily="18" charset="0"/>
              </a:rPr>
              <a:t> is the state or condition that affords women and men equal enjoyment of human rights, socially valued goods, opportunities, and resources.</a:t>
            </a:r>
          </a:p>
          <a:p>
            <a:r>
              <a:rPr lang="en-US" sz="1200" b="1" dirty="0">
                <a:latin typeface="Bookman Old Style" panose="02050604050505020204" pitchFamily="18" charset="0"/>
              </a:rPr>
              <a:t>Gender Integration</a:t>
            </a:r>
            <a:r>
              <a:rPr lang="en-US" sz="1200" dirty="0">
                <a:latin typeface="Bookman Old Style" panose="02050604050505020204" pitchFamily="18" charset="0"/>
              </a:rPr>
              <a:t> refers to strategies applied in program assessment, design, implementation, and evaluation to take gender norms into account and to compensate for gender-based inequalities.</a:t>
            </a:r>
          </a:p>
          <a:p>
            <a:r>
              <a:rPr lang="en-US" sz="1200" b="1" dirty="0">
                <a:latin typeface="Bookman Old Style" panose="02050604050505020204" pitchFamily="18" charset="0"/>
              </a:rPr>
              <a:t>Gender Mainstreaming</a:t>
            </a:r>
            <a:r>
              <a:rPr lang="en-US" sz="1200" dirty="0">
                <a:latin typeface="Bookman Old Style" panose="02050604050505020204" pitchFamily="18" charset="0"/>
              </a:rPr>
              <a:t> is the process of incorporating a gender perspective into policies, strategies, programs, project activities, and administrative functions, as well as into the institutional culture of an organization.</a:t>
            </a:r>
          </a:p>
          <a:p>
            <a:r>
              <a:rPr lang="en-US" sz="1200" b="1" dirty="0">
                <a:latin typeface="Bookman Old Style" panose="02050604050505020204" pitchFamily="18" charset="0"/>
              </a:rPr>
              <a:t>Gender Stereotypes</a:t>
            </a:r>
            <a:r>
              <a:rPr lang="en-US" sz="1200" dirty="0">
                <a:latin typeface="Bookman Old Style" panose="02050604050505020204" pitchFamily="18" charset="0"/>
              </a:rPr>
              <a:t> are ideas that people have on masculinity and femininity: what men and women of all generations should be like and are capable of doing. (e.g., girls should be obedient and cute, are allowed to cry, and boys are expected to be brave and not cry, women are better housekeepers and men are better with machines, or boys are better at mathematics and girls more suited to nursing).</a:t>
            </a:r>
          </a:p>
          <a:p>
            <a:r>
              <a:rPr lang="en-US" sz="1200" b="1" dirty="0">
                <a:latin typeface="Bookman Old Style" panose="02050604050505020204" pitchFamily="18" charset="0"/>
              </a:rPr>
              <a:t>Gender-Based Violence</a:t>
            </a:r>
            <a:r>
              <a:rPr lang="en-US" sz="1200" dirty="0">
                <a:latin typeface="Bookman Old Style" panose="02050604050505020204" pitchFamily="18" charset="0"/>
              </a:rPr>
              <a:t> is violence derived from gender norms and roles as well as from unequal power relations between women and men. Violence is specifically targeted against a person because of his or her gender, and it affects women disproportionately. It includes, but is not limited to, physical, sexual, and psychological harm (including intimidation, suffering, coercion, and/or deprivation of liberty within the family or within the general community). It includes violence perpetuated by the state.</a:t>
            </a:r>
          </a:p>
          <a:p>
            <a:pPr marL="285750" lvl="0" indent="-285750" algn="l" rtl="0">
              <a:spcBef>
                <a:spcPts val="600"/>
              </a:spcBef>
              <a:spcAft>
                <a:spcPts val="0"/>
              </a:spcAft>
              <a:buFont typeface="Wingdings" pitchFamily="2" charset="2"/>
              <a:buChar char="Ø"/>
            </a:pPr>
            <a:endParaRPr lang="en-US" sz="14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anim calcmode="lin" valueType="num">
                                      <p:cBhvr>
                                        <p:cTn id="13"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000"/>
                                        <p:tgtEl>
                                          <p:spTgt spid="15">
                                            <p:txEl>
                                              <p:pRg st="1" end="1"/>
                                            </p:txEl>
                                          </p:spTgt>
                                        </p:tgtEl>
                                      </p:cBhvr>
                                    </p:animEffect>
                                    <p:anim calcmode="lin" valueType="num">
                                      <p:cBhvr>
                                        <p:cTn id="20" dur="2000" fill="hold"/>
                                        <p:tgtEl>
                                          <p:spTgt spid="1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2000"/>
                                        <p:tgtEl>
                                          <p:spTgt spid="15">
                                            <p:txEl>
                                              <p:pRg st="2" end="2"/>
                                            </p:txEl>
                                          </p:spTgt>
                                        </p:tgtEl>
                                      </p:cBhvr>
                                    </p:animEffect>
                                    <p:anim calcmode="lin" valueType="num">
                                      <p:cBhvr>
                                        <p:cTn id="27" dur="2000" fill="hold"/>
                                        <p:tgtEl>
                                          <p:spTgt spid="1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2000"/>
                                        <p:tgtEl>
                                          <p:spTgt spid="15">
                                            <p:txEl>
                                              <p:pRg st="3" end="3"/>
                                            </p:txEl>
                                          </p:spTgt>
                                        </p:tgtEl>
                                      </p:cBhvr>
                                    </p:animEffect>
                                    <p:anim calcmode="lin" valueType="num">
                                      <p:cBhvr>
                                        <p:cTn id="34" dur="2000" fill="hold"/>
                                        <p:tgtEl>
                                          <p:spTgt spid="15">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2000"/>
                                        <p:tgtEl>
                                          <p:spTgt spid="15">
                                            <p:txEl>
                                              <p:pRg st="4" end="4"/>
                                            </p:txEl>
                                          </p:spTgt>
                                        </p:tgtEl>
                                      </p:cBhvr>
                                    </p:animEffect>
                                    <p:anim calcmode="lin" valueType="num">
                                      <p:cBhvr>
                                        <p:cTn id="41" dur="2000" fill="hold"/>
                                        <p:tgtEl>
                                          <p:spTgt spid="15">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HOW TO CONSTRUCT GENDER IN THE SOCIETY</a:t>
            </a:r>
            <a:endParaRPr sz="1400" dirty="0">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685800" y="590550"/>
            <a:ext cx="6248400" cy="4267200"/>
          </a:xfrm>
          <a:prstGeom prst="rect">
            <a:avLst/>
          </a:prstGeom>
        </p:spPr>
        <p:txBody>
          <a:bodyPr spcFirstLastPara="1" wrap="square" lIns="91425" tIns="91425" rIns="91425" bIns="91425" anchor="t" anchorCtr="0">
            <a:noAutofit/>
          </a:bodyPr>
          <a:lstStyle/>
          <a:p>
            <a:r>
              <a:rPr lang="en-US" sz="1200" dirty="0">
                <a:solidFill>
                  <a:schemeClr val="accent6"/>
                </a:solidFill>
                <a:latin typeface="Bookman Old Style" panose="02050604050505020204" pitchFamily="18" charset="0"/>
              </a:rPr>
              <a:t>Did you ever wonder who made up the notion of blue for boys and pink for girls? Where did the ideas that boys don't cry or girls should play with dolls come from? Such gender socialization is done before a child is even born. We have all played victim to this. Who hasn't bought a gendered baby gift or attended a pink princess's one year-old birthday party?</a:t>
            </a:r>
            <a:br>
              <a:rPr lang="en-US" sz="1200" dirty="0">
                <a:solidFill>
                  <a:schemeClr val="accent6"/>
                </a:solidFill>
                <a:latin typeface="Bookman Old Style" panose="02050604050505020204" pitchFamily="18" charset="0"/>
              </a:rPr>
            </a:br>
            <a:r>
              <a:rPr lang="en-US" sz="1200" dirty="0">
                <a:solidFill>
                  <a:schemeClr val="accent6"/>
                </a:solidFill>
                <a:latin typeface="Bookman Old Style" panose="02050604050505020204" pitchFamily="18" charset="0"/>
              </a:rPr>
              <a:t/>
            </a:r>
            <a:br>
              <a:rPr lang="en-US" sz="1200" dirty="0">
                <a:solidFill>
                  <a:schemeClr val="accent6"/>
                </a:solidFill>
                <a:latin typeface="Bookman Old Style" panose="02050604050505020204" pitchFamily="18" charset="0"/>
              </a:rPr>
            </a:br>
            <a:r>
              <a:rPr lang="en-US" sz="1200" dirty="0">
                <a:solidFill>
                  <a:schemeClr val="accent6"/>
                </a:solidFill>
                <a:latin typeface="Bookman Old Style" panose="02050604050505020204" pitchFamily="18" charset="0"/>
              </a:rPr>
              <a:t>Understanding gender isn't as easy as one may think. Gender is on a variety. Being able to define one’s own identity and to have society respect it is the prime reason why the gender binary is a principle that we must do away with. One should have the sole right to make their own decisions including the right to use which ever bathroom one feels most comfortable using. However we aren’t permitted to live in a world that is free from patriarchal and binary gender systems.</a:t>
            </a:r>
            <a:br>
              <a:rPr lang="en-US" sz="1200" dirty="0">
                <a:solidFill>
                  <a:schemeClr val="accent6"/>
                </a:solidFill>
                <a:latin typeface="Bookman Old Style" panose="02050604050505020204" pitchFamily="18" charset="0"/>
              </a:rPr>
            </a:br>
            <a:r>
              <a:rPr lang="en-US" sz="1200" dirty="0">
                <a:solidFill>
                  <a:schemeClr val="accent6"/>
                </a:solidFill>
                <a:latin typeface="Bookman Old Style" panose="02050604050505020204" pitchFamily="18" charset="0"/>
              </a:rPr>
              <a:t/>
            </a:r>
            <a:br>
              <a:rPr lang="en-US" sz="1200" dirty="0">
                <a:solidFill>
                  <a:schemeClr val="accent6"/>
                </a:solidFill>
                <a:latin typeface="Bookman Old Style" panose="02050604050505020204" pitchFamily="18" charset="0"/>
              </a:rPr>
            </a:br>
            <a:r>
              <a:rPr lang="en-US" sz="1200" dirty="0">
                <a:solidFill>
                  <a:schemeClr val="accent6"/>
                </a:solidFill>
                <a:latin typeface="Bookman Old Style" panose="02050604050505020204" pitchFamily="18" charset="0"/>
              </a:rPr>
              <a:t>Society distorts facts and wants people to prove their manhood or their womanhood. What is a display of womanhood? What is a display of manhood?  Is it only physical? Do breasts prove that someone is a woman?  Does being able to produce working sperm mean that you are a real man? What about the mother of two who had to have a double mastectomy after finding out she had breast cancer? Does she not qualify as a woman anymore because she lost her breast?  These questions and more are dilemmas caused by a false binary.</a:t>
            </a:r>
          </a:p>
          <a:p>
            <a:pPr marL="285750" indent="-285750">
              <a:buFont typeface="Wingdings" pitchFamily="2" charset="2"/>
              <a:buChar char="ü"/>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50;p15"/>
          <p:cNvSpPr txBox="1">
            <a:spLocks/>
          </p:cNvSpPr>
          <p:nvPr/>
        </p:nvSpPr>
        <p:spPr>
          <a:xfrm>
            <a:off x="1795625" y="133350"/>
            <a:ext cx="5976775"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9pPr>
          </a:lstStyle>
          <a:p>
            <a:r>
              <a:rPr lang="en-US" sz="1800" dirty="0" smtClean="0">
                <a:latin typeface="Times New Roman" pitchFamily="18" charset="0"/>
                <a:cs typeface="Times New Roman" pitchFamily="18" charset="0"/>
              </a:rPr>
              <a:t>Institution for social construction of gender in society</a:t>
            </a:r>
            <a:endParaRPr lang="en-US" sz="1800" dirty="0">
              <a:latin typeface="Times New Roman" pitchFamily="18" charset="0"/>
              <a:cs typeface="Times New Roman" pitchFamily="18" charset="0"/>
            </a:endParaRPr>
          </a:p>
        </p:txBody>
      </p:sp>
      <p:sp>
        <p:nvSpPr>
          <p:cNvPr id="6" name="Text Placeholder 5"/>
          <p:cNvSpPr>
            <a:spLocks noGrp="1"/>
          </p:cNvSpPr>
          <p:nvPr>
            <p:ph type="body" idx="1"/>
          </p:nvPr>
        </p:nvSpPr>
        <p:spPr>
          <a:xfrm>
            <a:off x="718300" y="666750"/>
            <a:ext cx="7435100" cy="4182900"/>
          </a:xfrm>
        </p:spPr>
        <p:txBody>
          <a:bodyPr/>
          <a:lstStyle/>
          <a:p>
            <a:pPr lvl="1"/>
            <a:r>
              <a:rPr lang="en-US" dirty="0">
                <a:latin typeface="Bookman Old Style" panose="02050604050505020204" pitchFamily="18" charset="0"/>
              </a:rPr>
              <a:t>Family</a:t>
            </a:r>
            <a:endParaRPr lang="en-US" sz="1600" dirty="0">
              <a:latin typeface="Bookman Old Style" panose="02050604050505020204" pitchFamily="18" charset="0"/>
            </a:endParaRPr>
          </a:p>
          <a:p>
            <a:pPr lvl="1"/>
            <a:r>
              <a:rPr lang="en-US" dirty="0">
                <a:latin typeface="Bookman Old Style" panose="02050604050505020204" pitchFamily="18" charset="0"/>
              </a:rPr>
              <a:t>Education institutions</a:t>
            </a:r>
            <a:endParaRPr lang="en-US" sz="1600" dirty="0">
              <a:latin typeface="Bookman Old Style" panose="02050604050505020204" pitchFamily="18" charset="0"/>
            </a:endParaRPr>
          </a:p>
          <a:p>
            <a:pPr lvl="1"/>
            <a:r>
              <a:rPr lang="en-US" dirty="0">
                <a:latin typeface="Bookman Old Style" panose="02050604050505020204" pitchFamily="18" charset="0"/>
              </a:rPr>
              <a:t>Religion</a:t>
            </a:r>
            <a:endParaRPr lang="en-US" sz="1600" dirty="0">
              <a:latin typeface="Bookman Old Style" panose="02050604050505020204" pitchFamily="18" charset="0"/>
            </a:endParaRPr>
          </a:p>
          <a:p>
            <a:pPr lvl="1"/>
            <a:r>
              <a:rPr lang="en-US" dirty="0">
                <a:latin typeface="Bookman Old Style" panose="02050604050505020204" pitchFamily="18" charset="0"/>
              </a:rPr>
              <a:t>Working place</a:t>
            </a:r>
            <a:endParaRPr lang="en-US" sz="1600" dirty="0">
              <a:latin typeface="Bookman Old Style" panose="02050604050505020204" pitchFamily="18" charset="0"/>
            </a:endParaRPr>
          </a:p>
          <a:p>
            <a:pPr lvl="1"/>
            <a:r>
              <a:rPr lang="en-US" dirty="0">
                <a:latin typeface="Bookman Old Style" panose="02050604050505020204" pitchFamily="18" charset="0"/>
              </a:rPr>
              <a:t>Media institutions</a:t>
            </a:r>
            <a:endParaRPr lang="en-US" sz="1600" dirty="0">
              <a:latin typeface="Bookman Old Style" panose="02050604050505020204" pitchFamily="18" charset="0"/>
            </a:endParaRPr>
          </a:p>
          <a:p>
            <a:r>
              <a:rPr lang="en-US" dirty="0"/>
              <a:t> </a:t>
            </a:r>
            <a:endParaRPr lang="en-US" sz="1600" dirty="0"/>
          </a:p>
          <a:p>
            <a:r>
              <a:rPr lang="en-US" sz="1200" b="1" dirty="0">
                <a:latin typeface="Bookman Old Style" panose="02050604050505020204" pitchFamily="18" charset="0"/>
              </a:rPr>
              <a:t>IMPORTANCE OF SOCIAL CONSTRUCTION OF GENDER IN SOCIETY</a:t>
            </a:r>
          </a:p>
          <a:p>
            <a:pPr lvl="0"/>
            <a:r>
              <a:rPr lang="en-US" sz="1200" dirty="0">
                <a:latin typeface="Bookman Old Style" panose="02050604050505020204" pitchFamily="18" charset="0"/>
              </a:rPr>
              <a:t>Identification of gender </a:t>
            </a:r>
          </a:p>
          <a:p>
            <a:pPr lvl="0"/>
            <a:r>
              <a:rPr lang="en-US" sz="1200" dirty="0">
                <a:latin typeface="Bookman Old Style" panose="02050604050505020204" pitchFamily="18" charset="0"/>
              </a:rPr>
              <a:t>It help male and female to work in gender roles</a:t>
            </a:r>
          </a:p>
          <a:p>
            <a:pPr lvl="0"/>
            <a:r>
              <a:rPr lang="en-US" sz="1200" dirty="0">
                <a:latin typeface="Bookman Old Style" panose="02050604050505020204" pitchFamily="18" charset="0"/>
              </a:rPr>
              <a:t>Help  for the socialization within the society</a:t>
            </a:r>
          </a:p>
          <a:p>
            <a:pPr lvl="0"/>
            <a:r>
              <a:rPr lang="en-US" sz="1200" dirty="0">
                <a:latin typeface="Bookman Old Style" panose="02050604050505020204" pitchFamily="18" charset="0"/>
              </a:rPr>
              <a:t>Help to avoid misunderstanding among male and female for their responsibility </a:t>
            </a:r>
          </a:p>
          <a:p>
            <a:r>
              <a:rPr lang="en-US" sz="1200" dirty="0">
                <a:latin typeface="Bookman Old Style" panose="02050604050505020204" pitchFamily="18" charset="0"/>
              </a:rPr>
              <a:t> </a:t>
            </a:r>
          </a:p>
          <a:p>
            <a:endParaRPr lang="en-US" sz="1200" dirty="0">
              <a:latin typeface="Bookman Old Style" panose="02050604050505020204" pitchFamily="18" charset="0"/>
            </a:endParaRPr>
          </a:p>
        </p:txBody>
      </p:sp>
    </p:spTree>
    <p:extLst>
      <p:ext uri="{BB962C8B-B14F-4D97-AF65-F5344CB8AC3E}">
        <p14:creationId xmlns:p14="http://schemas.microsoft.com/office/powerpoint/2010/main" val="29334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415</Words>
  <Application>Microsoft Office PowerPoint</Application>
  <PresentationFormat>On-screen Show (16:9)</PresentationFormat>
  <Paragraphs>62</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Titillium Web</vt:lpstr>
      <vt:lpstr>Dosis ExtraLight</vt:lpstr>
      <vt:lpstr>Wingdings</vt:lpstr>
      <vt:lpstr>Titillium Web Light</vt:lpstr>
      <vt:lpstr>Times New Roman</vt:lpstr>
      <vt:lpstr>Bookman Old Style</vt:lpstr>
      <vt:lpstr>Mowbray template</vt:lpstr>
      <vt:lpstr>  DAR ES SALAAM SCHOOL OF JOURNALISM </vt:lpstr>
      <vt:lpstr>THIS MODULE CONSIST OF FIVE (5) TOPICS:</vt:lpstr>
      <vt:lpstr>TOPIC 1:Processes of Gender construction</vt:lpstr>
      <vt:lpstr>Continued…</vt:lpstr>
      <vt:lpstr> Categories of Gender</vt:lpstr>
      <vt:lpstr>Continued…</vt:lpstr>
      <vt:lpstr>HOW TO CONSTRUCT GENDER IN THE SOCIETY</vt:lpstr>
      <vt:lpstr>PowerPoint Presentation</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44</cp:revision>
  <dcterms:modified xsi:type="dcterms:W3CDTF">2022-08-04T12:45:25Z</dcterms:modified>
</cp:coreProperties>
</file>